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871C4-02E8-4E11-A804-26C0814104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4DC7CD-D9AF-4358-B304-8A39E0C8CC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BBD1B8-9F8B-4AE7-A960-A164EE6D5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2FEC-7615-478B-8F3A-6A8DA7ADBCFA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DF8B3-1341-4A8A-B211-B374BE387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4C12AF-A97A-4F29-92ED-433289245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370D2-17B3-4608-B479-C0D4397EFA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512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35F8B-4FAF-4CF2-8B66-2F9C5147E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DB61F9-4B71-45C5-92B6-F27489FDD3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592B1-BED5-4844-9735-1AE97D941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2FEC-7615-478B-8F3A-6A8DA7ADBCFA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43E3B4-D68A-4D04-82CF-889AEEB88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5E2CB2-8CED-46C6-BDB4-DD2A74074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370D2-17B3-4608-B479-C0D4397EFA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999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DBB08-CEC7-46B5-AFB5-E9D415FE3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859907-6436-4E0A-8A42-22505E7ADD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3DF7AE-B29E-4D72-BBFC-006ACB1BE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2FEC-7615-478B-8F3A-6A8DA7ADBCFA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87095-9D31-48A7-A67D-05F78321C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CEB05E-4AC7-4DE3-AA54-8140AB6C1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370D2-17B3-4608-B479-C0D4397EFA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936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80949-2A0D-41C2-87C0-8287E38CB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2EB652-3800-4076-A347-47BEE52D6B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F85CB4-83FE-471C-943A-A1D63203B9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84BDFD-3ED3-4181-AFF7-9C32DD525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2FEC-7615-478B-8F3A-6A8DA7ADBCFA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A630B3-73AD-4538-A1CA-FA63DF5BE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A77737-9440-4AB8-A3D7-FCB5ACB3E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370D2-17B3-4608-B479-C0D4397EFA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080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9D8A2-94F0-430B-9AA7-44A41A1C7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6A30D3-D8C4-4040-B3E2-54AB453976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0128ED-E596-4FDF-B10D-6654CC8E87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11CCEB-1F2D-4284-9649-72214BD395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EB0B3F-3C0D-4C97-B1EB-5478C9B15A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EF065F-7452-42DF-9929-8326335F8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2FEC-7615-478B-8F3A-6A8DA7ADBCFA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BFD27D-B594-4899-9063-C2270EF93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0BAE43-F969-4E31-99C0-C5CBE2BCF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370D2-17B3-4608-B479-C0D4397EFA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756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7FF0F-CA3A-4195-A73D-79501100F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8BE500-B0D2-4E7E-A8D9-DC4826DDD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2FEC-7615-478B-8F3A-6A8DA7ADBCFA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DDE7B9-4764-4F78-9037-513A8EDA0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8352BB-229C-4203-808B-7A67EABB2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370D2-17B3-4608-B479-C0D4397EFA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116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3E0CF0-545F-49B1-95FF-F17A61912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2FEC-7615-478B-8F3A-6A8DA7ADBCFA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525AE6-699C-4FA9-83C9-66F24B380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F19F31-0F8C-4244-90A9-B97B3A48E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370D2-17B3-4608-B479-C0D4397EFA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755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F8189-C0AC-4DF2-93B5-25B7025CC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DFCDD-D619-4F03-9F9F-B3A438FF61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DA0FC5-EC19-4439-BAB6-83BC0ACA78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0F1E13-6D78-4642-A565-81D1C0B1A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2FEC-7615-478B-8F3A-6A8DA7ADBCFA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7D0CFA-E464-4A8A-A789-81FB952C2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6BB1FF-43DC-453D-B40D-C5123FB27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370D2-17B3-4608-B479-C0D4397EFA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815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68242-4E43-4A96-8AD9-A2329AB4B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2C390B-CD20-40B4-82B3-0461718731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3C7CF6-D9A9-4E4D-BC5D-D55EEE6AC6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14B25-00E4-4418-99C4-9EF8192B3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2FEC-7615-478B-8F3A-6A8DA7ADBCFA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119E91-60D4-45A2-AB79-6B9D5C585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223D24-2425-4CF1-922B-31A6A202C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370D2-17B3-4608-B479-C0D4397EFA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635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75895-9582-4A73-AC2C-A99DBC2A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838DBE-7D0C-493E-BE0B-962A684A0E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B81257-EC4A-439F-9648-AE8AB27EE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2FEC-7615-478B-8F3A-6A8DA7ADBCFA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1F5997-CC8A-4F28-8D39-0E02BA2D2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364362-9BEA-4459-970E-B3F7A8E60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370D2-17B3-4608-B479-C0D4397EFA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95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C6CB32-5CE7-4BF6-8B8A-3B896296A3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073946-0C0C-46E9-9743-86B2F02D91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F9F69-79CD-4A97-8B00-3E4706C17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2FEC-7615-478B-8F3A-6A8DA7ADBCFA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35AFC9-B140-4B6C-9306-459A0ADB8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FCAC7D-4DCC-41B7-997A-292C842AD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370D2-17B3-4608-B479-C0D4397EFA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653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F06E44F-83AB-4762-A588-8CE69D0CF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09BA4E-1C37-44A0-B14D-F0D1C4B54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A1C839-7DD3-417A-85A4-EA4CCA2243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02FEC-7615-478B-8F3A-6A8DA7ADBCFA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F15FB4-F2C6-4A11-98EE-C23026BBBC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86D317-DEFE-4CB3-B40C-6527DD2FD0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370D2-17B3-4608-B479-C0D4397EFA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651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524000" y="653398"/>
            <a:ext cx="9144000" cy="1146384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Summer 2024 Headlines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887E726A-5E00-4217-BADA-4446A1D199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06515" y="2134675"/>
            <a:ext cx="6400800" cy="1020688"/>
          </a:xfrm>
        </p:spPr>
        <p:txBody>
          <a:bodyPr/>
          <a:lstStyle/>
          <a:p>
            <a:r>
              <a:rPr lang="en-GB" dirty="0"/>
              <a:t>Another year of great results</a:t>
            </a:r>
          </a:p>
          <a:p>
            <a:r>
              <a:rPr lang="en-GB" dirty="0"/>
              <a:t>All learners achieved GCSE or equivalent passes</a:t>
            </a:r>
          </a:p>
          <a:p>
            <a:endParaRPr lang="en-GB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2A94D1B-B894-431F-9D02-A7863CBAEB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4441190"/>
              </p:ext>
            </p:extLst>
          </p:nvPr>
        </p:nvGraphicFramePr>
        <p:xfrm>
          <a:off x="2209799" y="3334372"/>
          <a:ext cx="7772402" cy="2448137"/>
        </p:xfrm>
        <a:graphic>
          <a:graphicData uri="http://schemas.openxmlformats.org/drawingml/2006/table">
            <a:tbl>
              <a:tblPr/>
              <a:tblGrid>
                <a:gridCol w="1660544">
                  <a:extLst>
                    <a:ext uri="{9D8B030D-6E8A-4147-A177-3AD203B41FA5}">
                      <a16:colId xmlns:a16="http://schemas.microsoft.com/office/drawing/2014/main" val="2137645108"/>
                    </a:ext>
                  </a:extLst>
                </a:gridCol>
                <a:gridCol w="460729">
                  <a:extLst>
                    <a:ext uri="{9D8B030D-6E8A-4147-A177-3AD203B41FA5}">
                      <a16:colId xmlns:a16="http://schemas.microsoft.com/office/drawing/2014/main" val="1791586986"/>
                    </a:ext>
                  </a:extLst>
                </a:gridCol>
                <a:gridCol w="153577">
                  <a:extLst>
                    <a:ext uri="{9D8B030D-6E8A-4147-A177-3AD203B41FA5}">
                      <a16:colId xmlns:a16="http://schemas.microsoft.com/office/drawing/2014/main" val="262638822"/>
                    </a:ext>
                  </a:extLst>
                </a:gridCol>
                <a:gridCol w="2721180">
                  <a:extLst>
                    <a:ext uri="{9D8B030D-6E8A-4147-A177-3AD203B41FA5}">
                      <a16:colId xmlns:a16="http://schemas.microsoft.com/office/drawing/2014/main" val="2097663196"/>
                    </a:ext>
                  </a:extLst>
                </a:gridCol>
                <a:gridCol w="460729">
                  <a:extLst>
                    <a:ext uri="{9D8B030D-6E8A-4147-A177-3AD203B41FA5}">
                      <a16:colId xmlns:a16="http://schemas.microsoft.com/office/drawing/2014/main" val="2757882203"/>
                    </a:ext>
                  </a:extLst>
                </a:gridCol>
                <a:gridCol w="194370">
                  <a:extLst>
                    <a:ext uri="{9D8B030D-6E8A-4147-A177-3AD203B41FA5}">
                      <a16:colId xmlns:a16="http://schemas.microsoft.com/office/drawing/2014/main" val="1613976499"/>
                    </a:ext>
                  </a:extLst>
                </a:gridCol>
                <a:gridCol w="1660544">
                  <a:extLst>
                    <a:ext uri="{9D8B030D-6E8A-4147-A177-3AD203B41FA5}">
                      <a16:colId xmlns:a16="http://schemas.microsoft.com/office/drawing/2014/main" val="1083027316"/>
                    </a:ext>
                  </a:extLst>
                </a:gridCol>
                <a:gridCol w="460729">
                  <a:extLst>
                    <a:ext uri="{9D8B030D-6E8A-4147-A177-3AD203B41FA5}">
                      <a16:colId xmlns:a16="http://schemas.microsoft.com/office/drawing/2014/main" val="2515727341"/>
                    </a:ext>
                  </a:extLst>
                </a:gridCol>
              </a:tblGrid>
              <a:tr h="172720"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All Exams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427317"/>
                  </a:ext>
                </a:extLst>
              </a:tr>
              <a:tr h="395817"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exams taken (Y10, Y11 &amp; Post 16)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149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3510686"/>
                  </a:ext>
                </a:extLst>
              </a:tr>
              <a:tr h="172720"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Level 1 exam passes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5046974"/>
                  </a:ext>
                </a:extLst>
              </a:tr>
              <a:tr h="172720"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Level 2 exam passes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87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3648258"/>
                  </a:ext>
                </a:extLst>
              </a:tr>
              <a:tr h="179917"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Duke of Edinburgh Award (Bronze)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0717072"/>
                  </a:ext>
                </a:extLst>
              </a:tr>
              <a:tr h="172720"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2530331"/>
                  </a:ext>
                </a:extLst>
              </a:tr>
              <a:tr h="151130"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0612668"/>
                  </a:ext>
                </a:extLst>
              </a:tr>
              <a:tr h="143933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GB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Year 11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Post 16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GB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Year 10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446297"/>
                  </a:ext>
                </a:extLst>
              </a:tr>
              <a:tr h="143933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exams taken 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111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exams taken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exams taken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6624123"/>
                  </a:ext>
                </a:extLst>
              </a:tr>
              <a:tr h="143933"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GCSE's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92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Re-sits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Level 1 vocational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517109"/>
                  </a:ext>
                </a:extLst>
              </a:tr>
              <a:tr h="143933"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BTEC's/OCR/WJEC/NCFE/UAL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GCSE's (art &amp; English literature)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Level 2 vocational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6397759"/>
                  </a:ext>
                </a:extLst>
              </a:tr>
              <a:tr h="151130"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Functional Skills/Entry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Level 1 vocational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Duke of Edinburgh (Bronze)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7653003"/>
                  </a:ext>
                </a:extLst>
              </a:tr>
              <a:tr h="143933"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Level 2 vocational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4119595"/>
                  </a:ext>
                </a:extLst>
              </a:tr>
              <a:tr h="151130"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Duke of Edinburgh (Bronze)</a:t>
                      </a: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7197" marR="7197" marT="719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7" marR="7197" marT="719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81677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2104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125</Words>
  <Application>Microsoft Office PowerPoint</Application>
  <PresentationFormat>Widescreen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Summer 2024 Headlines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Summer 2024 Headlines</dc:title>
  <dc:creator>Jeanine Fairbairn</dc:creator>
  <cp:lastModifiedBy>Jeanine Fairbairn</cp:lastModifiedBy>
  <cp:revision>1</cp:revision>
  <dcterms:created xsi:type="dcterms:W3CDTF">2025-02-11T15:38:08Z</dcterms:created>
  <dcterms:modified xsi:type="dcterms:W3CDTF">2025-02-11T15:39:33Z</dcterms:modified>
</cp:coreProperties>
</file>